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1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85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10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0026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813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4453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37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242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58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39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85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54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24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33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5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54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52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CB676-B2EC-4D0D-8ED8-CD20E2481F01}" type="datetimeFigureOut">
              <a:rPr lang="zh-TW" altLang="en-US" smtClean="0"/>
              <a:t>2022/12/19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DF938FA-0011-4961-B182-E3F6BD80A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84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8.jpg"/><Relationship Id="rId7" Type="http://schemas.openxmlformats.org/officeDocument/2006/relationships/image" Target="../media/image1.jpeg"/><Relationship Id="rId12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9.png"/><Relationship Id="rId5" Type="http://schemas.openxmlformats.org/officeDocument/2006/relationships/image" Target="../media/image10.jpg"/><Relationship Id="rId10" Type="http://schemas.openxmlformats.org/officeDocument/2006/relationships/image" Target="../media/image18.png"/><Relationship Id="rId4" Type="http://schemas.openxmlformats.org/officeDocument/2006/relationships/image" Target="../media/image9.jpg"/><Relationship Id="rId9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eg"/><Relationship Id="rId7" Type="http://schemas.openxmlformats.org/officeDocument/2006/relationships/image" Target="../media/image1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ebm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D0C27-2E8F-45C4-8188-070240E48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25" y="775759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Digital Image Processing 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Final Project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B5E531-32A2-4213-933E-6B3A3C492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050" y="3112029"/>
            <a:ext cx="9410700" cy="2789237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主題：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Seamless Refocusing</a:t>
            </a:r>
          </a:p>
          <a:p>
            <a:pPr algn="l"/>
            <a:endParaRPr lang="en-US" altLang="zh-TW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組別：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組員：</a:t>
            </a:r>
            <a:endParaRPr lang="en-US" altLang="zh-TW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林政均</a:t>
            </a:r>
            <a:r>
              <a:rPr lang="en-US" altLang="zh-TW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D11942011</a:t>
            </a:r>
            <a:r>
              <a:rPr lang="en-US" altLang="zh-TW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林永平</a:t>
            </a:r>
            <a:r>
              <a:rPr lang="en-US" altLang="zh-TW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R10943016</a:t>
            </a: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潘彥伯</a:t>
            </a:r>
            <a:r>
              <a:rPr lang="en-US" altLang="zh-TW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R10942110</a:t>
            </a:r>
            <a:r>
              <a:rPr lang="en-US" altLang="zh-TW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TW" alt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14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655B9E-54E9-4F30-B536-4B8DCDC1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23F289-A888-43EA-868C-2AB47D32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84" y="1741489"/>
            <a:ext cx="8596668" cy="388077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Input format</a:t>
            </a:r>
          </a:p>
          <a:p>
            <a:pPr marL="514350" indent="-514350">
              <a:buAutoNum type="arabicPeriod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SIFT &amp; matching preprocess: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Gradient (Laplacian)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Sharpen</a:t>
            </a:r>
          </a:p>
          <a:p>
            <a:pPr marL="514350" indent="-514350">
              <a:buAutoNum type="arabicPeriod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ROI set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marL="514350" indent="-514350">
              <a:buAutoNum type="arabicPeriod"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6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4B1C8-7ACD-4F0E-A756-6AEDFF7C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1" y="399089"/>
            <a:ext cx="7022284" cy="666721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1. Input format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BA48D54-9502-4AA3-AA96-2FA44ED386FE}"/>
              </a:ext>
            </a:extLst>
          </p:cNvPr>
          <p:cNvSpPr/>
          <p:nvPr/>
        </p:nvSpPr>
        <p:spPr>
          <a:xfrm>
            <a:off x="453001" y="1497741"/>
            <a:ext cx="1594872" cy="1057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read all images of the path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194BC8-C412-43C3-AD76-EEAEBE7EB0B7}"/>
              </a:ext>
            </a:extLst>
          </p:cNvPr>
          <p:cNvSpPr/>
          <p:nvPr/>
        </p:nvSpPr>
        <p:spPr>
          <a:xfrm>
            <a:off x="453000" y="3137790"/>
            <a:ext cx="1594873" cy="1057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2B7496F-6218-41D3-B890-926CB75A8C47}"/>
              </a:ext>
            </a:extLst>
          </p:cNvPr>
          <p:cNvSpPr/>
          <p:nvPr/>
        </p:nvSpPr>
        <p:spPr>
          <a:xfrm>
            <a:off x="453000" y="4777839"/>
            <a:ext cx="1594873" cy="1057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 the image to background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6607FD0-0B03-41CA-87E9-C9575BA46ADE}"/>
              </a:ext>
            </a:extLst>
          </p:cNvPr>
          <p:cNvSpPr txBox="1"/>
          <p:nvPr/>
        </p:nvSpPr>
        <p:spPr>
          <a:xfrm>
            <a:off x="2463566" y="2533718"/>
            <a:ext cx="1781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_1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794772-D85A-4BA8-8AAE-CEDF1D4623AC}"/>
              </a:ext>
            </a:extLst>
          </p:cNvPr>
          <p:cNvSpPr txBox="1"/>
          <p:nvPr/>
        </p:nvSpPr>
        <p:spPr>
          <a:xfrm>
            <a:off x="4376262" y="2533718"/>
            <a:ext cx="178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4763A6C-5C42-4307-B0E9-CA6917690D66}"/>
              </a:ext>
            </a:extLst>
          </p:cNvPr>
          <p:cNvSpPr txBox="1"/>
          <p:nvPr/>
        </p:nvSpPr>
        <p:spPr>
          <a:xfrm>
            <a:off x="6288956" y="2533718"/>
            <a:ext cx="178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8083E30-0227-4330-AB02-9AF0121AE434}"/>
              </a:ext>
            </a:extLst>
          </p:cNvPr>
          <p:cNvSpPr txBox="1"/>
          <p:nvPr/>
        </p:nvSpPr>
        <p:spPr>
          <a:xfrm>
            <a:off x="8201648" y="2533718"/>
            <a:ext cx="178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0B8369-42BF-45E4-A449-1490AB00DD49}"/>
              </a:ext>
            </a:extLst>
          </p:cNvPr>
          <p:cNvSpPr txBox="1"/>
          <p:nvPr/>
        </p:nvSpPr>
        <p:spPr>
          <a:xfrm>
            <a:off x="10114337" y="2533718"/>
            <a:ext cx="178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741FB57-E8DB-4B73-AEC9-F6A2DF6F6193}"/>
              </a:ext>
            </a:extLst>
          </p:cNvPr>
          <p:cNvSpPr txBox="1"/>
          <p:nvPr/>
        </p:nvSpPr>
        <p:spPr>
          <a:xfrm>
            <a:off x="3980930" y="4403234"/>
            <a:ext cx="1781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first image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DB3D4E4-4B02-49DE-9A65-A8A0E753EFAC}"/>
              </a:ext>
            </a:extLst>
          </p:cNvPr>
          <p:cNvSpPr txBox="1"/>
          <p:nvPr/>
        </p:nvSpPr>
        <p:spPr>
          <a:xfrm>
            <a:off x="3980930" y="5051176"/>
            <a:ext cx="178126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526D8BE3-5978-406E-BC4D-E88DA2BEC3BB}"/>
              </a:ext>
            </a:extLst>
          </p:cNvPr>
          <p:cNvCxnSpPr>
            <a:cxnSpLocks/>
            <a:stCxn id="18" idx="2"/>
            <a:endCxn id="33" idx="1"/>
          </p:cNvCxnSpPr>
          <p:nvPr/>
        </p:nvCxnSpPr>
        <p:spPr>
          <a:xfrm rot="16200000" flipH="1">
            <a:off x="3208057" y="3049191"/>
            <a:ext cx="919014" cy="6267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7153C1D-AC6E-4ACC-AEA8-66E2EAF485FC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4871562" y="4772566"/>
            <a:ext cx="0" cy="278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B22D5BC-75C5-4E27-9924-6055F65EE8D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250437" y="2554754"/>
            <a:ext cx="0" cy="58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7BD8F62-659F-4F96-B0A5-3F0CB20BC02A}"/>
              </a:ext>
            </a:extLst>
          </p:cNvPr>
          <p:cNvCxnSpPr/>
          <p:nvPr/>
        </p:nvCxnSpPr>
        <p:spPr>
          <a:xfrm flipH="1">
            <a:off x="1208008" y="4194803"/>
            <a:ext cx="1" cy="58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4F40F37E-BACA-47CF-87FB-1FD4E284C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64" y="1396758"/>
            <a:ext cx="1781264" cy="11875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8D94959-4F74-4E5E-A7CD-ED6238521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62" y="1390675"/>
            <a:ext cx="1781262" cy="118750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DFABA2B-F032-4D77-9B0E-5377E594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56" y="1390675"/>
            <a:ext cx="1781262" cy="118750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864C2FF-53AC-4F6C-82E2-A518DC5EA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47" y="1390675"/>
            <a:ext cx="1781263" cy="118750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200CE0A-2E4D-465E-B6E9-3302908B21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337" y="1390414"/>
            <a:ext cx="1781262" cy="118750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66F1164B-E3ED-4C4C-82DE-87F2AC781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30" y="3228309"/>
            <a:ext cx="1781264" cy="1187509"/>
          </a:xfrm>
          <a:prstGeom prst="rect">
            <a:avLst/>
          </a:prstGeom>
        </p:spPr>
      </p:pic>
      <p:pic>
        <p:nvPicPr>
          <p:cNvPr id="8" name="recording-2022-12-19-11-14-06">
            <a:hlinkClick r:id="" action="ppaction://media"/>
            <a:extLst>
              <a:ext uri="{FF2B5EF4-FFF2-40B4-BE49-F238E27FC236}">
                <a16:creationId xmlns:a16="http://schemas.microsoft.com/office/drawing/2014/main" id="{E1D62C6E-DCAC-40B5-88D1-9F95A92BD1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38167" y="3621547"/>
            <a:ext cx="4575160" cy="285925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0F83C22-A99C-4711-9469-802BEED98197}"/>
              </a:ext>
            </a:extLst>
          </p:cNvPr>
          <p:cNvSpPr txBox="1"/>
          <p:nvPr/>
        </p:nvSpPr>
        <p:spPr>
          <a:xfrm>
            <a:off x="7058647" y="325221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original input demo: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7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6A359C-35C3-4306-8BC8-E77AD389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77" y="364455"/>
            <a:ext cx="10075877" cy="633164"/>
          </a:xfrm>
        </p:spPr>
        <p:txBody>
          <a:bodyPr>
            <a:normAutofit fontScale="90000"/>
          </a:bodyPr>
          <a:lstStyle/>
          <a:p>
            <a:pPr marL="514350" indent="-514350"/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2-1. SIFT &amp; matching preprocessing – Gradient(Laplacian)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1C9AF-1D99-4FB6-94EB-7881276AB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41" y="1188062"/>
            <a:ext cx="10515600" cy="4351338"/>
          </a:xfrm>
        </p:spPr>
        <p:txBody>
          <a:bodyPr/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Target: detect clear edge of images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Kernel:</a:t>
            </a:r>
          </a:p>
          <a:p>
            <a:pPr marL="0" indent="0">
              <a:buNone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Gradient processing flow:</a:t>
            </a:r>
          </a:p>
          <a:p>
            <a:pPr marL="0" indent="0"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Image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gray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GaussianBlur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Kernel Convolution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gradient result</a:t>
            </a:r>
          </a:p>
          <a:p>
            <a:pPr marL="0" indent="0">
              <a:buNone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59A2D6B-68E4-4691-AA48-04DFE286B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237952"/>
              </p:ext>
            </p:extLst>
          </p:nvPr>
        </p:nvGraphicFramePr>
        <p:xfrm>
          <a:off x="1834337" y="1779422"/>
          <a:ext cx="1404000" cy="14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2434392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03101367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01638976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309099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152738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485088"/>
                  </a:ext>
                </a:extLst>
              </a:tr>
            </a:tbl>
          </a:graphicData>
        </a:graphic>
      </p:graphicFrame>
      <p:sp>
        <p:nvSpPr>
          <p:cNvPr id="26" name="文字方塊 25">
            <a:extLst>
              <a:ext uri="{FF2B5EF4-FFF2-40B4-BE49-F238E27FC236}">
                <a16:creationId xmlns:a16="http://schemas.microsoft.com/office/drawing/2014/main" id="{D56A8233-5629-4357-9F8B-5C5A2602D295}"/>
              </a:ext>
            </a:extLst>
          </p:cNvPr>
          <p:cNvSpPr txBox="1"/>
          <p:nvPr/>
        </p:nvSpPr>
        <p:spPr>
          <a:xfrm>
            <a:off x="175836" y="5761428"/>
            <a:ext cx="2151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gradient_result_1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9366EFF-FB67-4319-9CC4-BF847A8C85F4}"/>
              </a:ext>
            </a:extLst>
          </p:cNvPr>
          <p:cNvSpPr txBox="1"/>
          <p:nvPr/>
        </p:nvSpPr>
        <p:spPr>
          <a:xfrm>
            <a:off x="2553810" y="5729841"/>
            <a:ext cx="206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gradient_result_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635A332-CE3C-4A43-B46B-3CE865B07D73}"/>
              </a:ext>
            </a:extLst>
          </p:cNvPr>
          <p:cNvSpPr txBox="1"/>
          <p:nvPr/>
        </p:nvSpPr>
        <p:spPr>
          <a:xfrm>
            <a:off x="5004557" y="5729464"/>
            <a:ext cx="206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gradient_result_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3A49C6-303A-4A2E-8CCF-9C87A5499BE2}"/>
              </a:ext>
            </a:extLst>
          </p:cNvPr>
          <p:cNvSpPr txBox="1"/>
          <p:nvPr/>
        </p:nvSpPr>
        <p:spPr>
          <a:xfrm>
            <a:off x="7347418" y="5729464"/>
            <a:ext cx="206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gradient_result_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634A1D8-8647-44B6-A314-43CE0669875E}"/>
              </a:ext>
            </a:extLst>
          </p:cNvPr>
          <p:cNvSpPr txBox="1"/>
          <p:nvPr/>
        </p:nvSpPr>
        <p:spPr>
          <a:xfrm>
            <a:off x="9694238" y="5729464"/>
            <a:ext cx="206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gradient_result_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C43671-9038-4AFB-AB43-495418C50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4" y="4381662"/>
            <a:ext cx="2021703" cy="13478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BB6085D-E230-41EA-8784-11F950B62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73" y="4381662"/>
            <a:ext cx="2021703" cy="134780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9EC40C0-BB20-4DEE-85F1-C5ADF6055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75" y="4381662"/>
            <a:ext cx="2021703" cy="1347802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8076211-41B9-4C1D-B406-1EB1B41D3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056" y="4381662"/>
            <a:ext cx="2021703" cy="134780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70873B3-6EC4-4AF1-8509-51CE29657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17" y="4381662"/>
            <a:ext cx="2021703" cy="13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1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6A359C-35C3-4306-8BC8-E77AD389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77" y="364455"/>
            <a:ext cx="10075877" cy="633164"/>
          </a:xfrm>
        </p:spPr>
        <p:txBody>
          <a:bodyPr>
            <a:normAutofit/>
          </a:bodyPr>
          <a:lstStyle/>
          <a:p>
            <a:pPr marL="514350" indent="-514350"/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2-2. SIFT &amp; matching preprocessing – Sharpen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1C9AF-1D99-4FB6-94EB-7881276AB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41" y="1188062"/>
            <a:ext cx="10515600" cy="4351338"/>
          </a:xfrm>
        </p:spPr>
        <p:txBody>
          <a:bodyPr/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Target: feature reinforcement 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Kernel:</a:t>
            </a:r>
          </a:p>
          <a:p>
            <a:pPr marL="0" indent="0">
              <a:buNone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Gradient processing flow:</a:t>
            </a:r>
          </a:p>
          <a:p>
            <a:pPr marL="0" indent="0"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Image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GaussianBlur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Kernel Convolution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sharpen result</a:t>
            </a:r>
          </a:p>
          <a:p>
            <a:pPr marL="0" indent="0">
              <a:buNone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59A2D6B-68E4-4691-AA48-04DFE286B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21035"/>
              </p:ext>
            </p:extLst>
          </p:nvPr>
        </p:nvGraphicFramePr>
        <p:xfrm>
          <a:off x="1940766" y="1667622"/>
          <a:ext cx="1404000" cy="14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2434392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03101367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01638976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309099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152738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485088"/>
                  </a:ext>
                </a:extLst>
              </a:tr>
            </a:tbl>
          </a:graphicData>
        </a:graphic>
      </p:graphicFrame>
      <p:sp>
        <p:nvSpPr>
          <p:cNvPr id="26" name="文字方塊 25">
            <a:extLst>
              <a:ext uri="{FF2B5EF4-FFF2-40B4-BE49-F238E27FC236}">
                <a16:creationId xmlns:a16="http://schemas.microsoft.com/office/drawing/2014/main" id="{D56A8233-5629-4357-9F8B-5C5A2602D295}"/>
              </a:ext>
            </a:extLst>
          </p:cNvPr>
          <p:cNvSpPr txBox="1"/>
          <p:nvPr/>
        </p:nvSpPr>
        <p:spPr>
          <a:xfrm>
            <a:off x="262623" y="5729841"/>
            <a:ext cx="199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sharpen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_result_1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9366EFF-FB67-4319-9CC4-BF847A8C85F4}"/>
              </a:ext>
            </a:extLst>
          </p:cNvPr>
          <p:cNvSpPr txBox="1"/>
          <p:nvPr/>
        </p:nvSpPr>
        <p:spPr>
          <a:xfrm>
            <a:off x="2642766" y="5730218"/>
            <a:ext cx="199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sharpen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_result_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635A332-CE3C-4A43-B46B-3CE865B07D73}"/>
              </a:ext>
            </a:extLst>
          </p:cNvPr>
          <p:cNvSpPr txBox="1"/>
          <p:nvPr/>
        </p:nvSpPr>
        <p:spPr>
          <a:xfrm>
            <a:off x="5093513" y="5729841"/>
            <a:ext cx="199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sharpen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_result_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3A49C6-303A-4A2E-8CCF-9C87A5499BE2}"/>
              </a:ext>
            </a:extLst>
          </p:cNvPr>
          <p:cNvSpPr txBox="1"/>
          <p:nvPr/>
        </p:nvSpPr>
        <p:spPr>
          <a:xfrm>
            <a:off x="7436374" y="5729841"/>
            <a:ext cx="199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sharpen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_result_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634A1D8-8647-44B6-A314-43CE0669875E}"/>
              </a:ext>
            </a:extLst>
          </p:cNvPr>
          <p:cNvSpPr txBox="1"/>
          <p:nvPr/>
        </p:nvSpPr>
        <p:spPr>
          <a:xfrm>
            <a:off x="9783194" y="5729841"/>
            <a:ext cx="199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sharpen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_result_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2EF4C2E-3E6A-4224-8887-A9CAF9E44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4" y="4325841"/>
            <a:ext cx="2106000" cy="1404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361D59C-E13D-443D-9E43-41B985BF9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89" y="4325841"/>
            <a:ext cx="2106001" cy="1404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5DC7A44-2D4C-4932-B358-32368218E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07" y="4325841"/>
            <a:ext cx="2106001" cy="14040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CC9AC1E-2391-46B8-ABF6-4F35E9012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8" y="4325841"/>
            <a:ext cx="2106000" cy="140400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4005735A-C572-49DF-B6A6-A2E3E96C3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17" y="4325841"/>
            <a:ext cx="2106001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7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圖片 61">
            <a:extLst>
              <a:ext uri="{FF2B5EF4-FFF2-40B4-BE49-F238E27FC236}">
                <a16:creationId xmlns:a16="http://schemas.microsoft.com/office/drawing/2014/main" id="{BD58CAB0-247D-454B-8180-669E70FC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11" y="260635"/>
            <a:ext cx="1766484" cy="1177656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70C5FBEC-B7DE-487D-BB34-E4BD622F8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27" y="1558412"/>
            <a:ext cx="1766484" cy="1177656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A9E4030D-4BC2-492C-B1A1-86F34D211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83" y="2857461"/>
            <a:ext cx="1766484" cy="117765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EF349627-19F7-43A1-B3BF-8C78EAF54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11" y="4181660"/>
            <a:ext cx="1766484" cy="1177656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A76CF633-84F2-483B-AEA9-75A0EE050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15" y="5472645"/>
            <a:ext cx="1757652" cy="117176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72E44F3-C345-425C-B46A-E654E5CEF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7" y="4156510"/>
            <a:ext cx="1781264" cy="118750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E2D396D-E5EA-4E5D-A4BA-623B1311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85" y="486095"/>
            <a:ext cx="10515600" cy="507329"/>
          </a:xfrm>
        </p:spPr>
        <p:txBody>
          <a:bodyPr>
            <a:normAutofit fontScale="90000"/>
          </a:bodyPr>
          <a:lstStyle/>
          <a:p>
            <a:r>
              <a:rPr lang="en-US" altLang="zh-TW" sz="3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ROI set</a:t>
            </a:r>
            <a:endParaRPr lang="zh-TW" altLang="en-US" sz="3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80013E-EA6B-4E02-9296-35661EA607BF}"/>
              </a:ext>
            </a:extLst>
          </p:cNvPr>
          <p:cNvSpPr txBox="1"/>
          <p:nvPr/>
        </p:nvSpPr>
        <p:spPr>
          <a:xfrm>
            <a:off x="576045" y="1082180"/>
            <a:ext cx="407984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Click point: (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ROI range: ((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)-10,(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)+10)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ROI processing flow: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Click specific point(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set ROI area((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)-10,(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)+10) </a:t>
            </a:r>
          </a:p>
          <a:p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calculate correspond gradient intensity </a:t>
            </a:r>
          </a:p>
          <a:p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choose max result</a:t>
            </a: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31181-327C-42E3-8043-927EBD71D571}"/>
              </a:ext>
            </a:extLst>
          </p:cNvPr>
          <p:cNvSpPr txBox="1"/>
          <p:nvPr/>
        </p:nvSpPr>
        <p:spPr>
          <a:xfrm>
            <a:off x="3189561" y="3822611"/>
            <a:ext cx="356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98C3C13-83A0-4439-8E57-586DC100B571}"/>
              </a:ext>
            </a:extLst>
          </p:cNvPr>
          <p:cNvSpPr txBox="1"/>
          <p:nvPr/>
        </p:nvSpPr>
        <p:spPr>
          <a:xfrm>
            <a:off x="1215519" y="4108369"/>
            <a:ext cx="356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F6D6272-7BFB-4A51-81D9-021B997C5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13" y="4717681"/>
            <a:ext cx="121145" cy="18149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8E6F4BB-3559-4F93-BF0A-896EF6AB66BE}"/>
              </a:ext>
            </a:extLst>
          </p:cNvPr>
          <p:cNvCxnSpPr>
            <a:cxnSpLocks/>
          </p:cNvCxnSpPr>
          <p:nvPr/>
        </p:nvCxnSpPr>
        <p:spPr>
          <a:xfrm flipV="1">
            <a:off x="1400151" y="4419600"/>
            <a:ext cx="1815489" cy="29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AB9F860F-3B6F-4DFF-9C05-A352E80F55E8}"/>
              </a:ext>
            </a:extLst>
          </p:cNvPr>
          <p:cNvSpPr/>
          <p:nvPr/>
        </p:nvSpPr>
        <p:spPr>
          <a:xfrm>
            <a:off x="3215640" y="4267200"/>
            <a:ext cx="288000" cy="28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2D81A25-73CE-4420-ABFB-4407C90F6B44}"/>
              </a:ext>
            </a:extLst>
          </p:cNvPr>
          <p:cNvSpPr txBox="1"/>
          <p:nvPr/>
        </p:nvSpPr>
        <p:spPr>
          <a:xfrm>
            <a:off x="2840831" y="42990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8E4607-63AE-4CCC-A31F-35E7D355FDF6}"/>
              </a:ext>
            </a:extLst>
          </p:cNvPr>
          <p:cNvSpPr txBox="1"/>
          <p:nvPr/>
        </p:nvSpPr>
        <p:spPr>
          <a:xfrm>
            <a:off x="3134341" y="4156510"/>
            <a:ext cx="257589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" dirty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zh-TW" altLang="en-US" sz="300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altLang="zh-TW" sz="3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TW" altLang="en-US" sz="3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TW" sz="300" dirty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zh-TW" altLang="en-US" sz="300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altLang="zh-TW" sz="3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TW" altLang="en-US" sz="3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TW" sz="300" dirty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zh-TW" altLang="en-US" sz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5315A54-7C43-44F0-8D51-B794433E66A3}"/>
              </a:ext>
            </a:extLst>
          </p:cNvPr>
          <p:cNvSpPr txBox="1"/>
          <p:nvPr/>
        </p:nvSpPr>
        <p:spPr>
          <a:xfrm rot="5400000">
            <a:off x="3306503" y="4355855"/>
            <a:ext cx="47251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" dirty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zh-TW" altLang="en-US" sz="300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altLang="zh-TW" sz="3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TW" altLang="en-US" sz="3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TW" sz="300" dirty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zh-TW" altLang="en-US" sz="300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altLang="zh-TW" sz="3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TW" altLang="en-US" sz="3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TW" sz="300" dirty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zh-TW" altLang="en-US" sz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DA5395C-2EA1-4DB3-AC29-9F8DC0E7541C}"/>
              </a:ext>
            </a:extLst>
          </p:cNvPr>
          <p:cNvSpPr txBox="1"/>
          <p:nvPr/>
        </p:nvSpPr>
        <p:spPr>
          <a:xfrm>
            <a:off x="3100915" y="382621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735809C-0576-4A2D-8280-22513C59827F}"/>
              </a:ext>
            </a:extLst>
          </p:cNvPr>
          <p:cNvSpPr txBox="1"/>
          <p:nvPr/>
        </p:nvSpPr>
        <p:spPr>
          <a:xfrm>
            <a:off x="1016026" y="379296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左大括弧 36">
            <a:extLst>
              <a:ext uri="{FF2B5EF4-FFF2-40B4-BE49-F238E27FC236}">
                <a16:creationId xmlns:a16="http://schemas.microsoft.com/office/drawing/2014/main" id="{E3018588-A7CE-48C9-9A94-0B08AAC8043F}"/>
              </a:ext>
            </a:extLst>
          </p:cNvPr>
          <p:cNvSpPr/>
          <p:nvPr/>
        </p:nvSpPr>
        <p:spPr>
          <a:xfrm>
            <a:off x="4513277" y="213587"/>
            <a:ext cx="882308" cy="65517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0621E746-4AAA-4EB0-A645-0F9297064DA9}"/>
              </a:ext>
            </a:extLst>
          </p:cNvPr>
          <p:cNvCxnSpPr>
            <a:cxnSpLocks/>
            <a:stCxn id="26" idx="0"/>
            <a:endCxn id="37" idx="1"/>
          </p:cNvCxnSpPr>
          <p:nvPr/>
        </p:nvCxnSpPr>
        <p:spPr>
          <a:xfrm flipV="1">
            <a:off x="3612008" y="3489456"/>
            <a:ext cx="901269" cy="9356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0AA4C05-DE8F-444B-9751-5E5907B7C15E}"/>
              </a:ext>
            </a:extLst>
          </p:cNvPr>
          <p:cNvSpPr/>
          <p:nvPr/>
        </p:nvSpPr>
        <p:spPr>
          <a:xfrm>
            <a:off x="5762823" y="654759"/>
            <a:ext cx="288000" cy="28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F6B6045-7231-4803-BE24-0D8E88D5264B}"/>
              </a:ext>
            </a:extLst>
          </p:cNvPr>
          <p:cNvSpPr/>
          <p:nvPr/>
        </p:nvSpPr>
        <p:spPr>
          <a:xfrm>
            <a:off x="5762823" y="1998967"/>
            <a:ext cx="288000" cy="28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402B047-0A56-41BD-BEC5-1706DC1C1BAF}"/>
              </a:ext>
            </a:extLst>
          </p:cNvPr>
          <p:cNvSpPr/>
          <p:nvPr/>
        </p:nvSpPr>
        <p:spPr>
          <a:xfrm>
            <a:off x="5761866" y="3275426"/>
            <a:ext cx="288000" cy="28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6F2B0C0-1338-4A7F-8AA5-DB1DEB698C41}"/>
              </a:ext>
            </a:extLst>
          </p:cNvPr>
          <p:cNvSpPr/>
          <p:nvPr/>
        </p:nvSpPr>
        <p:spPr>
          <a:xfrm>
            <a:off x="5767708" y="4556962"/>
            <a:ext cx="288000" cy="28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A884374-8D2C-46B8-8EDC-431C4D881B36}"/>
              </a:ext>
            </a:extLst>
          </p:cNvPr>
          <p:cNvSpPr/>
          <p:nvPr/>
        </p:nvSpPr>
        <p:spPr>
          <a:xfrm>
            <a:off x="5761866" y="5858460"/>
            <a:ext cx="288000" cy="28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411B6D65-25D2-4DEB-8C3F-90BC94ACEACC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050823" y="798759"/>
            <a:ext cx="1205957" cy="19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4598AFB-E4FA-436C-9FE0-0AF9BEEF8905}"/>
                  </a:ext>
                </a:extLst>
              </p:cNvPr>
              <p:cNvSpPr txBox="1"/>
              <p:nvPr/>
            </p:nvSpPr>
            <p:spPr>
              <a:xfrm>
                <a:off x="6984935" y="679348"/>
                <a:ext cx="1762125" cy="63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sub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=−10</m:t>
                              </m:r>
                            </m:sub>
                            <m:sup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4598AFB-E4FA-436C-9FE0-0AF9BEEF8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35" y="679348"/>
                <a:ext cx="1762125" cy="6391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9A6E3ED-0240-4A15-8D20-9C77BC003B95}"/>
                  </a:ext>
                </a:extLst>
              </p:cNvPr>
              <p:cNvSpPr txBox="1"/>
              <p:nvPr/>
            </p:nvSpPr>
            <p:spPr>
              <a:xfrm>
                <a:off x="6990033" y="1993501"/>
                <a:ext cx="1762125" cy="63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sub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=−10</m:t>
                              </m:r>
                            </m:sub>
                            <m:sup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9A6E3ED-0240-4A15-8D20-9C77BC003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3" y="1993501"/>
                <a:ext cx="1762125" cy="6391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AEDC5117-3074-436B-9821-80E5D8B0C85C}"/>
                  </a:ext>
                </a:extLst>
              </p:cNvPr>
              <p:cNvSpPr txBox="1"/>
              <p:nvPr/>
            </p:nvSpPr>
            <p:spPr>
              <a:xfrm>
                <a:off x="6984935" y="3278601"/>
                <a:ext cx="1762125" cy="63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sub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=−10</m:t>
                              </m:r>
                            </m:sub>
                            <m:sup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AEDC5117-3074-436B-9821-80E5D8B0C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35" y="3278601"/>
                <a:ext cx="1762125" cy="6391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1D734B6-8CAD-4204-B311-FADD6F347A28}"/>
                  </a:ext>
                </a:extLst>
              </p:cNvPr>
              <p:cNvSpPr txBox="1"/>
              <p:nvPr/>
            </p:nvSpPr>
            <p:spPr>
              <a:xfrm>
                <a:off x="6984935" y="4622424"/>
                <a:ext cx="1762125" cy="63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sub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=−10</m:t>
                              </m:r>
                            </m:sub>
                            <m:sup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1D734B6-8CAD-4204-B311-FADD6F34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35" y="4622424"/>
                <a:ext cx="1762125" cy="63914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B3BF6D38-181F-40B0-9173-0F5E71408BB5}"/>
                  </a:ext>
                </a:extLst>
              </p:cNvPr>
              <p:cNvSpPr txBox="1"/>
              <p:nvPr/>
            </p:nvSpPr>
            <p:spPr>
              <a:xfrm>
                <a:off x="6984935" y="5966249"/>
                <a:ext cx="1762125" cy="63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sub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=−10</m:t>
                              </m:r>
                            </m:sub>
                            <m:sup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B3BF6D38-181F-40B0-9173-0F5E7140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35" y="5966249"/>
                <a:ext cx="1762125" cy="6391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398DBD9-FCB7-442B-90FA-52930DD7FCE9}"/>
              </a:ext>
            </a:extLst>
          </p:cNvPr>
          <p:cNvCxnSpPr/>
          <p:nvPr/>
        </p:nvCxnSpPr>
        <p:spPr>
          <a:xfrm>
            <a:off x="8470835" y="1011138"/>
            <a:ext cx="504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AED46EC-BCF3-4C67-9C76-10D78B17CD49}"/>
              </a:ext>
            </a:extLst>
          </p:cNvPr>
          <p:cNvSpPr txBox="1"/>
          <p:nvPr/>
        </p:nvSpPr>
        <p:spPr>
          <a:xfrm>
            <a:off x="8977873" y="81076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sum1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B292BC13-27D0-4EC9-AFB3-6AE7EB18C8B1}"/>
              </a:ext>
            </a:extLst>
          </p:cNvPr>
          <p:cNvCxnSpPr/>
          <p:nvPr/>
        </p:nvCxnSpPr>
        <p:spPr>
          <a:xfrm>
            <a:off x="8470835" y="2320391"/>
            <a:ext cx="504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B84231C-1320-429C-B2CF-F794098BA3C2}"/>
              </a:ext>
            </a:extLst>
          </p:cNvPr>
          <p:cNvSpPr txBox="1"/>
          <p:nvPr/>
        </p:nvSpPr>
        <p:spPr>
          <a:xfrm>
            <a:off x="8977873" y="212001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sum2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FED831DF-E98A-40D2-811D-A62B1934B34E}"/>
              </a:ext>
            </a:extLst>
          </p:cNvPr>
          <p:cNvCxnSpPr/>
          <p:nvPr/>
        </p:nvCxnSpPr>
        <p:spPr>
          <a:xfrm>
            <a:off x="8468622" y="3601941"/>
            <a:ext cx="504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9B0FF99-40CD-4457-9E2E-465693F0150C}"/>
              </a:ext>
            </a:extLst>
          </p:cNvPr>
          <p:cNvSpPr txBox="1"/>
          <p:nvPr/>
        </p:nvSpPr>
        <p:spPr>
          <a:xfrm>
            <a:off x="8975660" y="340156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sum3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578B3FD0-5706-4551-81EB-20234AE155B3}"/>
              </a:ext>
            </a:extLst>
          </p:cNvPr>
          <p:cNvCxnSpPr/>
          <p:nvPr/>
        </p:nvCxnSpPr>
        <p:spPr>
          <a:xfrm>
            <a:off x="8464196" y="4933461"/>
            <a:ext cx="504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3A65C86-5C1C-4D62-B691-F5459264F88B}"/>
              </a:ext>
            </a:extLst>
          </p:cNvPr>
          <p:cNvSpPr txBox="1"/>
          <p:nvPr/>
        </p:nvSpPr>
        <p:spPr>
          <a:xfrm>
            <a:off x="8971234" y="473308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sum4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F2F76E68-14BA-4F6D-BBF2-6EEFC62FEC82}"/>
              </a:ext>
            </a:extLst>
          </p:cNvPr>
          <p:cNvCxnSpPr/>
          <p:nvPr/>
        </p:nvCxnSpPr>
        <p:spPr>
          <a:xfrm>
            <a:off x="8466409" y="6294072"/>
            <a:ext cx="504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42C6C68A-1576-4AF9-89A7-85F7653E487B}"/>
              </a:ext>
            </a:extLst>
          </p:cNvPr>
          <p:cNvSpPr txBox="1"/>
          <p:nvPr/>
        </p:nvSpPr>
        <p:spPr>
          <a:xfrm>
            <a:off x="8973447" y="609369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sum5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右大括弧 78">
            <a:extLst>
              <a:ext uri="{FF2B5EF4-FFF2-40B4-BE49-F238E27FC236}">
                <a16:creationId xmlns:a16="http://schemas.microsoft.com/office/drawing/2014/main" id="{245DCC11-678C-4284-A1DF-F0709585B3EF}"/>
              </a:ext>
            </a:extLst>
          </p:cNvPr>
          <p:cNvSpPr/>
          <p:nvPr/>
        </p:nvSpPr>
        <p:spPr>
          <a:xfrm>
            <a:off x="9622372" y="554640"/>
            <a:ext cx="381989" cy="60946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7A69FB5E-4553-4306-8CA5-F79297F1B501}"/>
              </a:ext>
            </a:extLst>
          </p:cNvPr>
          <p:cNvCxnSpPr>
            <a:stCxn id="79" idx="1"/>
          </p:cNvCxnSpPr>
          <p:nvPr/>
        </p:nvCxnSpPr>
        <p:spPr>
          <a:xfrm flipV="1">
            <a:off x="10004361" y="3601940"/>
            <a:ext cx="5429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B3591AF0-E13C-4CA0-8E7D-DDCF5D98F9ED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050823" y="2142967"/>
            <a:ext cx="1235494" cy="1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B1B6D20D-A693-46CD-829A-E3F0CECFAEA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049866" y="3419426"/>
            <a:ext cx="1252472" cy="15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FED01F5-4BD7-420F-A4C5-882C932A29E8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055708" y="4700962"/>
            <a:ext cx="1230609" cy="21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8216D2C9-E0F8-4707-A33B-59CFDC2572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6049866" y="6002460"/>
            <a:ext cx="1266448" cy="25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CD4E5AA-69E3-4567-854D-B417FC46F5ED}"/>
              </a:ext>
            </a:extLst>
          </p:cNvPr>
          <p:cNvSpPr txBox="1"/>
          <p:nvPr/>
        </p:nvSpPr>
        <p:spPr>
          <a:xfrm>
            <a:off x="10675657" y="3401565"/>
            <a:ext cx="1584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index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=max(sum1, 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       sum2, 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       sum3, 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       sum4, 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       sum5)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140">
            <a:extLst>
              <a:ext uri="{FF2B5EF4-FFF2-40B4-BE49-F238E27FC236}">
                <a16:creationId xmlns:a16="http://schemas.microsoft.com/office/drawing/2014/main" id="{4A99B40C-87CC-416F-B818-57FAA740F207}"/>
              </a:ext>
            </a:extLst>
          </p:cNvPr>
          <p:cNvSpPr/>
          <p:nvPr/>
        </p:nvSpPr>
        <p:spPr>
          <a:xfrm>
            <a:off x="5847015" y="3587770"/>
            <a:ext cx="1592046" cy="1400757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background</a:t>
            </a:r>
            <a:endParaRPr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zh-TW" altLang="en-US" dirty="0"/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B404B71D-56F3-4CB6-88B8-640A8B68D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20" y="617062"/>
            <a:ext cx="1817922" cy="121194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E77BD8-E685-4383-91DE-32DB971A9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5" y="280909"/>
            <a:ext cx="3086100" cy="6731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Output</a:t>
            </a:r>
            <a:endParaRPr lang="zh-TW" altLang="en-US" sz="3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73B7319-FA4A-4135-AE8A-BBC8E1E70832}"/>
              </a:ext>
            </a:extLst>
          </p:cNvPr>
          <p:cNvSpPr/>
          <p:nvPr/>
        </p:nvSpPr>
        <p:spPr>
          <a:xfrm>
            <a:off x="2228844" y="2178052"/>
            <a:ext cx="1211890" cy="89535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SIFT</a:t>
            </a:r>
            <a:endParaRPr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614A31E-7335-4E79-AC0F-A5D0396C1058}"/>
              </a:ext>
            </a:extLst>
          </p:cNvPr>
          <p:cNvSpPr/>
          <p:nvPr/>
        </p:nvSpPr>
        <p:spPr>
          <a:xfrm>
            <a:off x="3803901" y="2177991"/>
            <a:ext cx="1211890" cy="89535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registration</a:t>
            </a:r>
            <a:endParaRPr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356F30C-20FA-4655-8364-9AE68709CE5A}"/>
              </a:ext>
            </a:extLst>
          </p:cNvPr>
          <p:cNvSpPr/>
          <p:nvPr/>
        </p:nvSpPr>
        <p:spPr>
          <a:xfrm>
            <a:off x="6966341" y="2174748"/>
            <a:ext cx="1211890" cy="89535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crop&gt;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ABE6F9E-EA8B-487D-85A5-A04990807D29}"/>
              </a:ext>
            </a:extLst>
          </p:cNvPr>
          <p:cNvSpPr/>
          <p:nvPr/>
        </p:nvSpPr>
        <p:spPr>
          <a:xfrm>
            <a:off x="8554925" y="2174748"/>
            <a:ext cx="1211890" cy="89535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resize</a:t>
            </a:r>
            <a:endParaRPr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BDFCD41-9485-4886-8E15-4F64C5E49F72}"/>
              </a:ext>
            </a:extLst>
          </p:cNvPr>
          <p:cNvSpPr/>
          <p:nvPr/>
        </p:nvSpPr>
        <p:spPr>
          <a:xfrm>
            <a:off x="10143509" y="2174748"/>
            <a:ext cx="1211890" cy="89535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to output window</a:t>
            </a:r>
            <a:endParaRPr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60929EF2-D3A5-4D20-8B23-2FF3DB193C6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292352" y="2066926"/>
            <a:ext cx="936492" cy="558801"/>
          </a:xfrm>
          <a:prstGeom prst="bentConnector3">
            <a:avLst>
              <a:gd name="adj1" fmla="val 714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69848A8A-C3BD-4D89-ABC6-BD1A7DF22E0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712185" y="2625727"/>
            <a:ext cx="516659" cy="1067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0339255-A241-4E1B-8890-37885687625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440734" y="2625666"/>
            <a:ext cx="363167" cy="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3FD25BDE-E678-4033-A433-C6341AC470D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48710" y="3070098"/>
            <a:ext cx="123576" cy="12180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B57A5C4-DC95-4EFD-B2D7-389CCBB9F8C1}"/>
              </a:ext>
            </a:extLst>
          </p:cNvPr>
          <p:cNvCxnSpPr>
            <a:cxnSpLocks/>
            <a:stCxn id="9" idx="3"/>
            <a:endCxn id="109" idx="1"/>
          </p:cNvCxnSpPr>
          <p:nvPr/>
        </p:nvCxnSpPr>
        <p:spPr>
          <a:xfrm flipV="1">
            <a:off x="5015791" y="2622423"/>
            <a:ext cx="363167" cy="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B476486-91E7-4FAA-881F-383370E89E46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8178231" y="2622423"/>
            <a:ext cx="376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1202A1A-C6C4-43A3-85D4-99E28625438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9766815" y="2622423"/>
            <a:ext cx="376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59A8821-FA0C-4469-8F2D-632666FFEB83}"/>
              </a:ext>
            </a:extLst>
          </p:cNvPr>
          <p:cNvSpPr txBox="1"/>
          <p:nvPr/>
        </p:nvSpPr>
        <p:spPr>
          <a:xfrm>
            <a:off x="763261" y="6146669"/>
            <a:ext cx="1734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sharpen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_result_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B7BD4C3-2D28-4CE2-BE23-DCB12113CA44}"/>
              </a:ext>
            </a:extLst>
          </p:cNvPr>
          <p:cNvSpPr txBox="1"/>
          <p:nvPr/>
        </p:nvSpPr>
        <p:spPr>
          <a:xfrm>
            <a:off x="1072400" y="435478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Index=2</a:t>
            </a:r>
            <a:endParaRPr lang="zh-TW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2381F457-4169-4E6A-BD98-F3277955EA03}"/>
              </a:ext>
            </a:extLst>
          </p:cNvPr>
          <p:cNvSpPr/>
          <p:nvPr/>
        </p:nvSpPr>
        <p:spPr>
          <a:xfrm>
            <a:off x="2391757" y="480190"/>
            <a:ext cx="5603258" cy="1379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4927FD7-0738-4064-AD2C-8B1A33B16EF4}"/>
              </a:ext>
            </a:extLst>
          </p:cNvPr>
          <p:cNvSpPr txBox="1"/>
          <p:nvPr/>
        </p:nvSpPr>
        <p:spPr>
          <a:xfrm>
            <a:off x="2582328" y="1204269"/>
            <a:ext cx="8584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TW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_1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E52BEA8-A8D1-4F81-AE04-8B675C2BFAB9}"/>
              </a:ext>
            </a:extLst>
          </p:cNvPr>
          <p:cNvSpPr txBox="1"/>
          <p:nvPr/>
        </p:nvSpPr>
        <p:spPr>
          <a:xfrm>
            <a:off x="3720722" y="1214890"/>
            <a:ext cx="8584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TW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zh-TW" sz="105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2CE3378-FF8F-49CC-81A9-9AFE933937C2}"/>
              </a:ext>
            </a:extLst>
          </p:cNvPr>
          <p:cNvSpPr txBox="1"/>
          <p:nvPr/>
        </p:nvSpPr>
        <p:spPr>
          <a:xfrm>
            <a:off x="4795209" y="1215750"/>
            <a:ext cx="8584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TW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zh-TW" sz="105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6B8F2E3F-0AA7-49BF-8929-F20D109F3E60}"/>
              </a:ext>
            </a:extLst>
          </p:cNvPr>
          <p:cNvSpPr txBox="1"/>
          <p:nvPr/>
        </p:nvSpPr>
        <p:spPr>
          <a:xfrm>
            <a:off x="5860164" y="1217156"/>
            <a:ext cx="8584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TW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zh-TW" sz="105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0789BF1-A7D3-497D-886E-06A47F76DB96}"/>
              </a:ext>
            </a:extLst>
          </p:cNvPr>
          <p:cNvSpPr txBox="1"/>
          <p:nvPr/>
        </p:nvSpPr>
        <p:spPr>
          <a:xfrm>
            <a:off x="6921225" y="1214890"/>
            <a:ext cx="8584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TW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zh-TW" sz="105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TW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AECAB664-726E-41D1-80B7-E74045BD91D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409846" y="1859756"/>
            <a:ext cx="0" cy="31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6B40B417-106C-48E9-B2FA-326A401E3924}"/>
              </a:ext>
            </a:extLst>
          </p:cNvPr>
          <p:cNvSpPr/>
          <p:nvPr/>
        </p:nvSpPr>
        <p:spPr>
          <a:xfrm>
            <a:off x="8307428" y="660494"/>
            <a:ext cx="1746166" cy="113979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F5980AA-9C55-495E-9314-50B701F6E0D5}"/>
              </a:ext>
            </a:extLst>
          </p:cNvPr>
          <p:cNvSpPr txBox="1"/>
          <p:nvPr/>
        </p:nvSpPr>
        <p:spPr>
          <a:xfrm>
            <a:off x="8682357" y="1843290"/>
            <a:ext cx="10066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Arial" panose="020B0604020202020204" pitchFamily="34" charset="0"/>
                <a:cs typeface="Arial" panose="020B0604020202020204" pitchFamily="34" charset="0"/>
              </a:rPr>
              <a:t>Cut input_2</a:t>
            </a:r>
            <a:endParaRPr lang="zh-TW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90E6456-DC80-4932-B3E4-0F9854218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28" y="561803"/>
            <a:ext cx="993510" cy="66234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A5D2630-DD32-44CB-8C8F-00C76103F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54" y="555458"/>
            <a:ext cx="993509" cy="66233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372D2B03-9B3D-46E4-93E2-302AA987D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65" y="555458"/>
            <a:ext cx="993509" cy="662339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5AFD21A8-6019-4DCC-9951-7090EE829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19" y="555458"/>
            <a:ext cx="993510" cy="66234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1ACA4886-1F7C-4B08-A5C8-0CCDB3E41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74" y="552551"/>
            <a:ext cx="993509" cy="662339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C042F653-F66D-4F7F-A9B9-303C3F142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83" y="3908691"/>
            <a:ext cx="1497807" cy="99853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F783D9F-794C-4F24-BB14-D147C5A49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9" y="4762233"/>
            <a:ext cx="2106001" cy="1404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67D3F1-5236-457B-954D-C6B00B63B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0152" y="3309889"/>
            <a:ext cx="2217450" cy="1450492"/>
          </a:xfrm>
          <a:prstGeom prst="rect">
            <a:avLst/>
          </a:prstGeom>
        </p:spPr>
      </p:pic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88DDBD86-8062-4445-88BD-B884F0D0DBCF}"/>
              </a:ext>
            </a:extLst>
          </p:cNvPr>
          <p:cNvSpPr/>
          <p:nvPr/>
        </p:nvSpPr>
        <p:spPr>
          <a:xfrm>
            <a:off x="5378958" y="2174748"/>
            <a:ext cx="1211890" cy="89535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min size and replace background</a:t>
            </a:r>
            <a:endParaRPr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4965D219-724E-4701-ACB0-5A55EE737B9C}"/>
              </a:ext>
            </a:extLst>
          </p:cNvPr>
          <p:cNvCxnSpPr>
            <a:cxnSpLocks/>
          </p:cNvCxnSpPr>
          <p:nvPr/>
        </p:nvCxnSpPr>
        <p:spPr>
          <a:xfrm flipV="1">
            <a:off x="6603174" y="2617559"/>
            <a:ext cx="363167" cy="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橢圓 141">
            <a:extLst>
              <a:ext uri="{FF2B5EF4-FFF2-40B4-BE49-F238E27FC236}">
                <a16:creationId xmlns:a16="http://schemas.microsoft.com/office/drawing/2014/main" id="{C4FDCC8A-3857-4525-BC80-5EE53421B394}"/>
              </a:ext>
            </a:extLst>
          </p:cNvPr>
          <p:cNvSpPr/>
          <p:nvPr/>
        </p:nvSpPr>
        <p:spPr>
          <a:xfrm>
            <a:off x="181679" y="1609726"/>
            <a:ext cx="111957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index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D537C5A7-9A36-4983-918A-AA9A594C226B}"/>
              </a:ext>
            </a:extLst>
          </p:cNvPr>
          <p:cNvSpPr/>
          <p:nvPr/>
        </p:nvSpPr>
        <p:spPr>
          <a:xfrm>
            <a:off x="111899" y="3153997"/>
            <a:ext cx="1608527" cy="107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 correspond sharpen image</a:t>
            </a:r>
            <a:endParaRPr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75C58F14-310D-45A7-B347-BDFF0E2F78F3}"/>
              </a:ext>
            </a:extLst>
          </p:cNvPr>
          <p:cNvCxnSpPr>
            <a:stCxn id="109" idx="2"/>
            <a:endCxn id="141" idx="1"/>
          </p:cNvCxnSpPr>
          <p:nvPr/>
        </p:nvCxnSpPr>
        <p:spPr>
          <a:xfrm rot="5400000">
            <a:off x="5306934" y="3610179"/>
            <a:ext cx="1218051" cy="137888"/>
          </a:xfrm>
          <a:prstGeom prst="bentConnector4">
            <a:avLst>
              <a:gd name="adj1" fmla="val 21250"/>
              <a:gd name="adj2" fmla="val 2657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36B7298B-8A12-46D5-907B-C8D1CD7BAE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84" b="69736"/>
          <a:stretch/>
        </p:blipFill>
        <p:spPr>
          <a:xfrm>
            <a:off x="9807867" y="4935657"/>
            <a:ext cx="2239338" cy="13649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502EEA3-47E7-4334-B4C9-DBFC0D7F909C}"/>
              </a:ext>
            </a:extLst>
          </p:cNvPr>
          <p:cNvSpPr txBox="1"/>
          <p:nvPr/>
        </p:nvSpPr>
        <p:spPr>
          <a:xfrm>
            <a:off x="7865072" y="5416034"/>
            <a:ext cx="221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calculation time: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9537F0-D389-4092-911E-7A4E219ABDCE}"/>
              </a:ext>
            </a:extLst>
          </p:cNvPr>
          <p:cNvSpPr/>
          <p:nvPr/>
        </p:nvSpPr>
        <p:spPr>
          <a:xfrm>
            <a:off x="9807867" y="5525814"/>
            <a:ext cx="944216" cy="1497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表格 13">
            <a:extLst>
              <a:ext uri="{FF2B5EF4-FFF2-40B4-BE49-F238E27FC236}">
                <a16:creationId xmlns:a16="http://schemas.microsoft.com/office/drawing/2014/main" id="{CAE3D8FD-8EE5-4541-B5C3-72C38E06B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41010"/>
              </p:ext>
            </p:extLst>
          </p:nvPr>
        </p:nvGraphicFramePr>
        <p:xfrm>
          <a:off x="3042378" y="4570509"/>
          <a:ext cx="2650493" cy="2095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648">
                  <a:extLst>
                    <a:ext uri="{9D8B030D-6E8A-4147-A177-3AD203B41FA5}">
                      <a16:colId xmlns:a16="http://schemas.microsoft.com/office/drawing/2014/main" val="15575261"/>
                    </a:ext>
                  </a:extLst>
                </a:gridCol>
                <a:gridCol w="872845">
                  <a:extLst>
                    <a:ext uri="{9D8B030D-6E8A-4147-A177-3AD203B41FA5}">
                      <a16:colId xmlns:a16="http://schemas.microsoft.com/office/drawing/2014/main" val="1133206926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778229391"/>
                    </a:ext>
                  </a:extLst>
                </a:gridCol>
              </a:tblGrid>
              <a:tr h="596299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camera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type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Zoom in/out of far focal point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48277"/>
                  </a:ext>
                </a:extLst>
              </a:tr>
              <a:tr h="407518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iPhone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cellphone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Zoom out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04301"/>
                  </a:ext>
                </a:extLst>
              </a:tr>
              <a:tr h="407518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RX100M5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camera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Zoom in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23931"/>
                  </a:ext>
                </a:extLst>
              </a:tr>
              <a:tr h="407518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A6600+</a:t>
                      </a:r>
                    </a:p>
                    <a:p>
                      <a:r>
                        <a:rPr lang="en-US" altLang="zh-TW" sz="1200" dirty="0"/>
                        <a:t>sel1655G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MILC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unchanged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695566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548730DF-C600-44FF-B1AA-C515D5F7C746}"/>
              </a:ext>
            </a:extLst>
          </p:cNvPr>
          <p:cNvSpPr txBox="1"/>
          <p:nvPr/>
        </p:nvSpPr>
        <p:spPr>
          <a:xfrm>
            <a:off x="3008990" y="4200349"/>
            <a:ext cx="222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camera difference: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119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7B5E91E-C89A-472A-B265-2D977130E6C9}"/>
              </a:ext>
            </a:extLst>
          </p:cNvPr>
          <p:cNvSpPr txBox="1"/>
          <p:nvPr/>
        </p:nvSpPr>
        <p:spPr>
          <a:xfrm>
            <a:off x="1022350" y="95250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accent1"/>
                </a:solidFill>
              </a:rPr>
              <a:t>5. Demo</a:t>
            </a:r>
            <a:endParaRPr lang="zh-TW" alt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Screen Recording - Made with FlexClip">
            <a:hlinkClick r:id="" action="ppaction://media"/>
            <a:extLst>
              <a:ext uri="{FF2B5EF4-FFF2-40B4-BE49-F238E27FC236}">
                <a16:creationId xmlns:a16="http://schemas.microsoft.com/office/drawing/2014/main" id="{4121F8D3-B36E-4FF9-9649-1D18588A06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29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2349" y="768390"/>
            <a:ext cx="10289117" cy="57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5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592</TotalTime>
  <Words>419</Words>
  <Application>Microsoft Office PowerPoint</Application>
  <PresentationFormat>寬螢幕</PresentationFormat>
  <Paragraphs>142</Paragraphs>
  <Slides>8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Trebuchet MS</vt:lpstr>
      <vt:lpstr>Wingdings 3</vt:lpstr>
      <vt:lpstr>多面向</vt:lpstr>
      <vt:lpstr>Digital Image Processing  Final Project</vt:lpstr>
      <vt:lpstr>Agenda</vt:lpstr>
      <vt:lpstr>1. Input format</vt:lpstr>
      <vt:lpstr>2-1. SIFT &amp; matching preprocessing – Gradient(Laplacian)</vt:lpstr>
      <vt:lpstr>2-2. SIFT &amp; matching preprocessing – Sharpen</vt:lpstr>
      <vt:lpstr>3. ROI set</vt:lpstr>
      <vt:lpstr>4. Output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 Final Project</dc:title>
  <dc:creator>永平 林</dc:creator>
  <cp:lastModifiedBy>永平 林</cp:lastModifiedBy>
  <cp:revision>33</cp:revision>
  <dcterms:created xsi:type="dcterms:W3CDTF">2022-12-18T05:55:45Z</dcterms:created>
  <dcterms:modified xsi:type="dcterms:W3CDTF">2022-12-19T03:24:07Z</dcterms:modified>
</cp:coreProperties>
</file>